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341" r:id="rId3"/>
    <p:sldId id="343" r:id="rId4"/>
    <p:sldId id="342" r:id="rId5"/>
    <p:sldId id="344" r:id="rId6"/>
    <p:sldId id="345" r:id="rId7"/>
    <p:sldId id="346" r:id="rId8"/>
    <p:sldId id="273" r:id="rId9"/>
    <p:sldId id="293" r:id="rId10"/>
    <p:sldId id="294" r:id="rId11"/>
    <p:sldId id="313" r:id="rId12"/>
    <p:sldId id="303" r:id="rId13"/>
    <p:sldId id="304" r:id="rId14"/>
    <p:sldId id="309" r:id="rId15"/>
    <p:sldId id="310" r:id="rId16"/>
    <p:sldId id="311" r:id="rId17"/>
    <p:sldId id="30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43C1-D119-4A85-A3EF-99F060A57919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64E8-2618-4F1A-9734-9A6DC7836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groda 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69374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488832" cy="936104"/>
          </a:xfrm>
        </p:spPr>
        <p:txBody>
          <a:bodyPr>
            <a:normAutofit/>
          </a:bodyPr>
          <a:lstStyle/>
          <a:p>
            <a:pPr algn="r"/>
            <a:r>
              <a:rPr lang="pl-PL" sz="2000" b="1" dirty="0" err="1" smtClean="0">
                <a:solidFill>
                  <a:schemeClr val="tx1"/>
                </a:solidFill>
              </a:rPr>
              <a:t>Windmills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in</a:t>
            </a:r>
            <a:r>
              <a:rPr lang="pl-PL" sz="2000" b="1" dirty="0" smtClean="0">
                <a:solidFill>
                  <a:schemeClr val="tx1"/>
                </a:solidFill>
              </a:rPr>
              <a:t> Poland</a:t>
            </a:r>
          </a:p>
          <a:p>
            <a:pPr algn="r"/>
            <a:r>
              <a:rPr lang="pl-PL" sz="2000" b="1" dirty="0" smtClean="0">
                <a:solidFill>
                  <a:schemeClr val="tx1"/>
                </a:solidFill>
              </a:rPr>
              <a:t>and </a:t>
            </a:r>
            <a:r>
              <a:rPr lang="pl-PL" sz="2000" b="1" dirty="0" err="1" smtClean="0">
                <a:solidFill>
                  <a:schemeClr val="tx1"/>
                </a:solidFill>
              </a:rPr>
              <a:t>the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world</a:t>
            </a:r>
            <a:r>
              <a:rPr lang="pl-PL" sz="2000" b="1" dirty="0" smtClean="0">
                <a:solidFill>
                  <a:schemeClr val="tx1"/>
                </a:solidFill>
              </a:rPr>
              <a:t> of </a:t>
            </a:r>
            <a:r>
              <a:rPr lang="pl-PL" sz="2000" b="1" dirty="0" err="1" smtClean="0">
                <a:solidFill>
                  <a:schemeClr val="tx1"/>
                </a:solidFill>
              </a:rPr>
              <a:t>Polish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traditional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milling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899592" y="4725144"/>
            <a:ext cx="748883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Online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International  </a:t>
            </a:r>
            <a:r>
              <a:rPr kumimoji="0" lang="pl-PL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Conference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on </a:t>
            </a:r>
            <a:r>
              <a:rPr kumimoji="0" lang="pl-PL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pl-PL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Craft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of </a:t>
            </a:r>
            <a:r>
              <a:rPr kumimoji="0" lang="pl-PL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Miller</a:t>
            </a:r>
          </a:p>
          <a:p>
            <a:pPr lvl="0" algn="r">
              <a:spcBef>
                <a:spcPct val="20000"/>
              </a:spcBef>
            </a:pPr>
            <a:r>
              <a:rPr lang="pl-PL" sz="1200" b="1" dirty="0" smtClean="0">
                <a:latin typeface="+mj-lt"/>
              </a:rPr>
              <a:t>5 </a:t>
            </a:r>
            <a:r>
              <a:rPr lang="pl-PL" sz="1200" b="1" dirty="0" err="1" smtClean="0">
                <a:latin typeface="+mj-lt"/>
              </a:rPr>
              <a:t>November</a:t>
            </a:r>
            <a:r>
              <a:rPr lang="pl-PL" sz="1200" b="1" dirty="0" smtClean="0">
                <a:latin typeface="+mj-lt"/>
              </a:rPr>
              <a:t> 2020</a:t>
            </a:r>
            <a:endParaRPr kumimoji="0" lang="pl-PL" sz="1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r">
              <a:spcBef>
                <a:spcPct val="20000"/>
              </a:spcBef>
            </a:pPr>
            <a:r>
              <a:rPr lang="pl-PL" b="1" dirty="0" smtClean="0">
                <a:latin typeface="+mj-lt"/>
              </a:rPr>
              <a:t>F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ilip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Tomaszewski</a:t>
            </a:r>
          </a:p>
          <a:p>
            <a:pPr lvl="0" algn="r">
              <a:spcBef>
                <a:spcPct val="20000"/>
              </a:spcBef>
            </a:pPr>
            <a:r>
              <a:rPr lang="pl-PL" sz="1200" b="1" dirty="0" err="1" smtClean="0">
                <a:latin typeface="+mj-lt"/>
              </a:rPr>
              <a:t>Assistant</a:t>
            </a:r>
            <a:r>
              <a:rPr lang="pl-PL" sz="1200" b="1" dirty="0" smtClean="0">
                <a:latin typeface="+mj-lt"/>
              </a:rPr>
              <a:t> Profesor, </a:t>
            </a:r>
            <a:r>
              <a:rPr lang="pl-PL" sz="1200" b="1" dirty="0" err="1" smtClean="0">
                <a:latin typeface="+mj-lt"/>
              </a:rPr>
              <a:t>Institute</a:t>
            </a:r>
            <a:r>
              <a:rPr lang="pl-PL" sz="1200" b="1" dirty="0" smtClean="0">
                <a:latin typeface="+mj-lt"/>
              </a:rPr>
              <a:t> of </a:t>
            </a:r>
            <a:r>
              <a:rPr lang="pl-PL" sz="1200" b="1" dirty="0" err="1" smtClean="0">
                <a:latin typeface="+mj-lt"/>
              </a:rPr>
              <a:t>Architecture</a:t>
            </a:r>
            <a:r>
              <a:rPr lang="pl-PL" sz="1200" b="1" dirty="0" smtClean="0">
                <a:latin typeface="+mj-lt"/>
              </a:rPr>
              <a:t> and Urban </a:t>
            </a:r>
            <a:r>
              <a:rPr lang="pl-PL" sz="1200" b="1" dirty="0" err="1" smtClean="0">
                <a:latin typeface="+mj-lt"/>
              </a:rPr>
              <a:t>Planning</a:t>
            </a:r>
            <a:r>
              <a:rPr lang="pl-PL" sz="1200" b="1" dirty="0" smtClean="0">
                <a:latin typeface="+mj-lt"/>
              </a:rPr>
              <a:t>,</a:t>
            </a:r>
          </a:p>
          <a:p>
            <a:pPr lvl="0" algn="r">
              <a:spcBef>
                <a:spcPct val="20000"/>
              </a:spcBef>
            </a:pPr>
            <a:r>
              <a:rPr kumimoji="0" lang="pl-PL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Lodz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1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University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of Technology, Poland</a:t>
            </a: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539552" y="116632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539552" y="494116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Skulsk, near Konin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09.10.2013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3419872" y="494116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Powidz, near Słupca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08.2016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6372200" y="486916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defRPr/>
            </a:pPr>
            <a:r>
              <a:rPr lang="pl-PL" sz="1200" b="1" dirty="0" smtClean="0"/>
              <a:t>Wilkowice, near Leszno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02.10.2010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C:\Users\Filip\Pictures\Baza zdjec-zapas\01Wiatraki\Skulsk gm. loco 09.10.2013\P10101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Users\Filip\Pictures\Baza zdjec-zapas\01Wiatraki\Powidz wiatrak 2016\Wiatrak Powidz VIII 2016\P1010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:\Users\Filip\Pictures\Baza zdjec-zapas\01Wiatraki\Wiatraki_okolic_Leszna_2_10_2010\03 Wilkowice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808312" cy="388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755576" y="116632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l-PL" sz="2000" b="1" dirty="0" err="1" smtClean="0"/>
              <a:t>Fortunately</a:t>
            </a:r>
            <a:r>
              <a:rPr lang="pl-PL" sz="2000" b="1" dirty="0" smtClean="0"/>
              <a:t>  </a:t>
            </a:r>
            <a:r>
              <a:rPr lang="pl-PL" sz="2000" b="1" dirty="0" smtClean="0"/>
              <a:t>t</a:t>
            </a:r>
            <a:r>
              <a:rPr lang="en-US" sz="2000" b="1" dirty="0" smtClean="0"/>
              <a:t>here </a:t>
            </a:r>
            <a:r>
              <a:rPr lang="en-US" sz="2000" b="1" dirty="0" smtClean="0"/>
              <a:t>are many positive examples </a:t>
            </a:r>
            <a:r>
              <a:rPr lang="pl-PL" sz="2000" b="1" dirty="0" smtClean="0"/>
              <a:t> - </a:t>
            </a:r>
            <a:r>
              <a:rPr lang="en-US" sz="2000" b="1" dirty="0" smtClean="0"/>
              <a:t>here </a:t>
            </a:r>
            <a:r>
              <a:rPr lang="en-US" sz="2000" b="1" dirty="0" smtClean="0"/>
              <a:t>is one of </a:t>
            </a:r>
            <a:r>
              <a:rPr lang="en-US" sz="2000" b="1" dirty="0" smtClean="0"/>
              <a:t>them</a:t>
            </a:r>
            <a:r>
              <a:rPr lang="pl-PL" sz="2000" b="1" dirty="0" smtClean="0"/>
              <a:t>:</a:t>
            </a:r>
            <a:endParaRPr lang="pl-PL" sz="2000" b="1" dirty="0" smtClean="0"/>
          </a:p>
          <a:p>
            <a:pPr algn="ctr"/>
            <a:r>
              <a:rPr lang="pl-PL" sz="2000" b="1" dirty="0" smtClean="0"/>
              <a:t>t</a:t>
            </a:r>
            <a:r>
              <a:rPr lang="en-US" sz="2000" b="1" dirty="0" err="1" smtClean="0"/>
              <a:t>ranslocation</a:t>
            </a:r>
            <a:r>
              <a:rPr lang="en-US" sz="2000" b="1" dirty="0" smtClean="0"/>
              <a:t> </a:t>
            </a:r>
            <a:r>
              <a:rPr lang="en-US" sz="2000" b="1" dirty="0" smtClean="0"/>
              <a:t>and renovation of the windmill in </a:t>
            </a:r>
            <a:r>
              <a:rPr lang="en-US" sz="2000" b="1" dirty="0" err="1" smtClean="0"/>
              <a:t>Leszno</a:t>
            </a:r>
            <a:endParaRPr lang="en-US" sz="2000" b="1" dirty="0"/>
          </a:p>
        </p:txBody>
      </p:sp>
      <p:pic>
        <p:nvPicPr>
          <p:cNvPr id="5" name="Obraz 4" descr="C:\Users\Filip\Documents\acad2000\Wiatrak_Leszno\Leszno 03-05.08.2017\Wiatrak Leszn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528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763688" y="5517232"/>
            <a:ext cx="5400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 dirty="0" smtClean="0"/>
              <a:t>The windmill in </a:t>
            </a:r>
            <a:r>
              <a:rPr lang="en-US" sz="1400" b="1" dirty="0" err="1" smtClean="0"/>
              <a:t>Leszno</a:t>
            </a:r>
            <a:r>
              <a:rPr lang="en-US" sz="1400" b="1" dirty="0" smtClean="0"/>
              <a:t> from 1728 before translocation</a:t>
            </a:r>
            <a:endParaRPr lang="pl-PL" sz="1400" b="1" dirty="0" smtClean="0"/>
          </a:p>
          <a:p>
            <a:pPr algn="ctr"/>
            <a:r>
              <a:rPr lang="pl-PL" sz="1400" b="1" dirty="0" smtClean="0"/>
              <a:t>(Strumykowa street - 08.2017 r.)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611560" y="404664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 smtClean="0"/>
              <a:t>Equipment of the </a:t>
            </a:r>
            <a:r>
              <a:rPr lang="en-US" b="1" dirty="0" err="1" smtClean="0"/>
              <a:t>Leszno</a:t>
            </a:r>
            <a:r>
              <a:rPr lang="en-US" b="1" dirty="0" smtClean="0"/>
              <a:t> windmill during demolition / disassembly (June 2018). Photo J. Jankowski</a:t>
            </a:r>
            <a:endParaRPr lang="pl-PL" b="1" dirty="0"/>
          </a:p>
        </p:txBody>
      </p:sp>
      <p:pic>
        <p:nvPicPr>
          <p:cNvPr id="18434" name="Picture 2" descr="E:\wiatrak Kazimierz -Leszno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916832"/>
            <a:ext cx="4624920" cy="3096344"/>
          </a:xfrm>
          <a:prstGeom prst="rect">
            <a:avLst/>
          </a:prstGeom>
          <a:noFill/>
        </p:spPr>
      </p:pic>
      <p:pic>
        <p:nvPicPr>
          <p:cNvPr id="18435" name="Picture 3" descr="E:\wiatrak Kazimierz -Leszno\DSC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988941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611560" y="404664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 smtClean="0"/>
              <a:t>A few shots of renovation works related to the windmill equipment.</a:t>
            </a:r>
            <a:endParaRPr lang="pl-PL" b="1" dirty="0" smtClean="0"/>
          </a:p>
          <a:p>
            <a:pPr algn="ctr"/>
            <a:r>
              <a:rPr lang="en-US" b="1" dirty="0" smtClean="0"/>
              <a:t>Photo J. Jankowski</a:t>
            </a:r>
            <a:endParaRPr lang="en-US" b="1" dirty="0"/>
          </a:p>
        </p:txBody>
      </p:sp>
      <p:pic>
        <p:nvPicPr>
          <p:cNvPr id="21506" name="Picture 2" descr="E:\Rekonstrukcja maszyn w wiatraku w Lesznie\DSC_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066712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611560" y="404664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 smtClean="0"/>
              <a:t>Roller mill in the windmill in </a:t>
            </a:r>
            <a:r>
              <a:rPr lang="en-US" b="1" dirty="0" err="1" smtClean="0"/>
              <a:t>Leszno</a:t>
            </a:r>
            <a:r>
              <a:rPr lang="en-US" b="1" dirty="0" smtClean="0"/>
              <a:t> (20/09/2018). Photo F. </a:t>
            </a:r>
            <a:r>
              <a:rPr lang="en-US" b="1" dirty="0" err="1" smtClean="0"/>
              <a:t>Tomaszewski</a:t>
            </a:r>
            <a:endParaRPr lang="en-US" b="1" dirty="0"/>
          </a:p>
        </p:txBody>
      </p:sp>
      <p:pic>
        <p:nvPicPr>
          <p:cNvPr id="20482" name="Picture 2" descr="Wiatrak_z_Leszn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968600" cy="52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611560" y="404664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 smtClean="0"/>
              <a:t>Sifters at the windmill in </a:t>
            </a:r>
            <a:r>
              <a:rPr lang="en-US" b="1" dirty="0" err="1" smtClean="0"/>
              <a:t>Leszno</a:t>
            </a:r>
            <a:r>
              <a:rPr lang="en-US" b="1" dirty="0" smtClean="0"/>
              <a:t> (17/09/2018). Photo F. </a:t>
            </a:r>
            <a:r>
              <a:rPr lang="en-US" b="1" dirty="0" err="1" smtClean="0"/>
              <a:t>Tomaszewski</a:t>
            </a:r>
            <a:endParaRPr lang="en-US" b="1" dirty="0"/>
          </a:p>
        </p:txBody>
      </p:sp>
      <p:pic>
        <p:nvPicPr>
          <p:cNvPr id="25602" name="Picture 2" descr="C:\Users\Filip\Desktop\Wiatrak Leszno - nadzor\Leszno_relokacja\10_Leszno_17.09.2018\P10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611560" y="404664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 smtClean="0"/>
              <a:t>The gear that drives the millstones in the windmill in </a:t>
            </a:r>
            <a:r>
              <a:rPr lang="en-US" b="1" dirty="0" err="1" smtClean="0"/>
              <a:t>Leszno</a:t>
            </a:r>
            <a:r>
              <a:rPr lang="en-US" b="1" dirty="0" smtClean="0"/>
              <a:t> (17/09/2018). </a:t>
            </a:r>
            <a:endParaRPr lang="pl-PL" b="1" dirty="0" smtClean="0"/>
          </a:p>
          <a:p>
            <a:pPr algn="ctr"/>
            <a:r>
              <a:rPr lang="en-US" b="1" dirty="0" smtClean="0"/>
              <a:t>Photo F. </a:t>
            </a:r>
            <a:r>
              <a:rPr lang="en-US" b="1" dirty="0" err="1" smtClean="0"/>
              <a:t>Tomaszewski</a:t>
            </a:r>
            <a:endParaRPr lang="pl-PL" b="1" dirty="0"/>
          </a:p>
        </p:txBody>
      </p:sp>
      <p:pic>
        <p:nvPicPr>
          <p:cNvPr id="26626" name="Picture 2" descr="C:\Users\Filip\Desktop\Wiatrak Leszno - nadzor\Leszno_relokacja\10_Leszno_17.09.2018\P101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611560" y="404664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 smtClean="0"/>
              <a:t>Windmill in </a:t>
            </a:r>
            <a:r>
              <a:rPr lang="en-US" b="1" dirty="0" err="1" smtClean="0"/>
              <a:t>Leszno</a:t>
            </a:r>
            <a:r>
              <a:rPr lang="en-US" b="1" dirty="0" smtClean="0"/>
              <a:t> after renovation (September 25, 2018). Photo F. </a:t>
            </a:r>
            <a:r>
              <a:rPr lang="en-US" b="1" dirty="0" err="1" smtClean="0"/>
              <a:t>Tomaszewski</a:t>
            </a:r>
            <a:endParaRPr lang="pl-PL" b="1" dirty="0"/>
          </a:p>
        </p:txBody>
      </p:sp>
      <p:pic>
        <p:nvPicPr>
          <p:cNvPr id="19458" name="Picture 2" descr="Wiatrak_z_Lesz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960440" cy="53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84887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i="1" dirty="0" smtClean="0"/>
              <a:t>Facts &amp; figures on </a:t>
            </a:r>
            <a:r>
              <a:rPr lang="pl-PL" sz="3200" i="1" dirty="0" smtClean="0"/>
              <a:t>wind</a:t>
            </a:r>
            <a:r>
              <a:rPr lang="en-GB" sz="3200" i="1" dirty="0" smtClean="0"/>
              <a:t>mills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in</a:t>
            </a:r>
            <a:r>
              <a:rPr lang="pl-PL" sz="3200" i="1" dirty="0" smtClean="0"/>
              <a:t> Poland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Today</a:t>
            </a:r>
            <a:r>
              <a:rPr lang="pl-PL" sz="2400" u="sng" dirty="0" smtClean="0"/>
              <a:t>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- 65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open</a:t>
            </a:r>
            <a:r>
              <a:rPr lang="pl-PL" sz="2400" dirty="0" smtClean="0"/>
              <a:t> – air </a:t>
            </a:r>
            <a:r>
              <a:rPr lang="pl-PL" sz="2400" dirty="0" err="1" smtClean="0"/>
              <a:t>museums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(43 post </a:t>
            </a:r>
            <a:r>
              <a:rPr lang="pl-PL" sz="2400" dirty="0" err="1" smtClean="0"/>
              <a:t>mills</a:t>
            </a:r>
            <a:r>
              <a:rPr lang="pl-PL" sz="2400" dirty="0" smtClean="0"/>
              <a:t>, 12 Dutch </a:t>
            </a:r>
            <a:r>
              <a:rPr lang="pl-PL" sz="2400" dirty="0" err="1" smtClean="0"/>
              <a:t>mills</a:t>
            </a:r>
            <a:r>
              <a:rPr lang="pl-PL" sz="2400" dirty="0" smtClean="0"/>
              <a:t>, 10 </a:t>
            </a:r>
            <a:r>
              <a:rPr lang="pl-PL" sz="2400" dirty="0" err="1" smtClean="0"/>
              <a:t>paltrok</a:t>
            </a:r>
            <a:r>
              <a:rPr lang="pl-PL" sz="2400" dirty="0" smtClean="0"/>
              <a:t> </a:t>
            </a:r>
            <a:r>
              <a:rPr lang="pl-PL" sz="2400" dirty="0" err="1" smtClean="0"/>
              <a:t>mills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r>
              <a:rPr lang="pl-PL" sz="2400" dirty="0" smtClean="0"/>
              <a:t>- 254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Register of </a:t>
            </a:r>
            <a:r>
              <a:rPr lang="pl-PL" sz="2400" dirty="0" err="1" smtClean="0"/>
              <a:t>Historical</a:t>
            </a:r>
            <a:r>
              <a:rPr lang="pl-PL" sz="2400" dirty="0" smtClean="0"/>
              <a:t> </a:t>
            </a:r>
            <a:r>
              <a:rPr lang="pl-PL" sz="2400" dirty="0" err="1" smtClean="0"/>
              <a:t>Monuments</a:t>
            </a:r>
            <a:r>
              <a:rPr lang="pl-PL" sz="2400" dirty="0" smtClean="0"/>
              <a:t> (most of </a:t>
            </a:r>
            <a:r>
              <a:rPr lang="pl-PL" sz="2400" dirty="0" err="1" smtClean="0"/>
              <a:t>them</a:t>
            </a:r>
            <a:r>
              <a:rPr lang="pl-PL" sz="2400" dirty="0" smtClean="0"/>
              <a:t> – 88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Greater</a:t>
            </a:r>
            <a:r>
              <a:rPr lang="pl-PL" sz="2400" dirty="0" smtClean="0"/>
              <a:t> Poland)</a:t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dirty="0" err="1" smtClean="0"/>
              <a:t>around</a:t>
            </a:r>
            <a:r>
              <a:rPr lang="pl-PL" sz="2400" dirty="0" smtClean="0"/>
              <a:t> 60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</a:t>
            </a:r>
            <a:r>
              <a:rPr lang="pl-PL" sz="2400" dirty="0" err="1" smtClean="0"/>
              <a:t>(</a:t>
            </a:r>
            <a:r>
              <a:rPr lang="pl-PL" sz="2400" i="1" dirty="0" err="1" smtClean="0"/>
              <a:t>i</a:t>
            </a:r>
            <a:r>
              <a:rPr lang="pl-PL" sz="2400" i="1" dirty="0" smtClean="0"/>
              <a:t>n situ</a:t>
            </a:r>
            <a:r>
              <a:rPr lang="pl-PL" sz="2400" dirty="0" smtClean="0"/>
              <a:t>)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were</a:t>
            </a:r>
            <a:r>
              <a:rPr lang="pl-PL" sz="2400" dirty="0" smtClean="0"/>
              <a:t> </a:t>
            </a:r>
            <a:r>
              <a:rPr lang="pl-PL" sz="2400" dirty="0" err="1" smtClean="0"/>
              <a:t>restored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last</a:t>
            </a:r>
            <a:r>
              <a:rPr lang="pl-PL" sz="2400" dirty="0" smtClean="0"/>
              <a:t> 20 </a:t>
            </a:r>
            <a:r>
              <a:rPr lang="pl-PL" sz="2400" dirty="0" err="1" smtClean="0"/>
              <a:t>years</a:t>
            </a:r>
            <a:r>
              <a:rPr lang="pl-PL" sz="2400" dirty="0" smtClean="0"/>
              <a:t> and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good</a:t>
            </a:r>
            <a:r>
              <a:rPr lang="pl-PL" sz="2400" dirty="0" smtClean="0"/>
              <a:t> </a:t>
            </a:r>
            <a:r>
              <a:rPr lang="pl-PL" sz="2400" dirty="0" err="1" smtClean="0"/>
              <a:t>technical</a:t>
            </a:r>
            <a:r>
              <a:rPr lang="pl-PL" sz="2400" dirty="0" smtClean="0"/>
              <a:t> </a:t>
            </a:r>
            <a:r>
              <a:rPr lang="pl-PL" sz="2400" dirty="0" err="1" smtClean="0"/>
              <a:t>condition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- 0 </a:t>
            </a:r>
            <a:r>
              <a:rPr lang="pl-PL" sz="2400" dirty="0" err="1" smtClean="0"/>
              <a:t>every</a:t>
            </a:r>
            <a:r>
              <a:rPr lang="pl-PL" sz="2400" dirty="0" smtClean="0"/>
              <a:t> – </a:t>
            </a:r>
            <a:r>
              <a:rPr lang="pl-PL" sz="2400" dirty="0" err="1" smtClean="0"/>
              <a:t>day</a:t>
            </a:r>
            <a:r>
              <a:rPr lang="pl-PL" sz="2400" dirty="0" smtClean="0"/>
              <a:t> </a:t>
            </a:r>
            <a:r>
              <a:rPr lang="pl-PL" sz="2400" dirty="0" err="1" smtClean="0"/>
              <a:t>working</a:t>
            </a:r>
            <a:r>
              <a:rPr lang="pl-PL" sz="2400" dirty="0" smtClean="0"/>
              <a:t>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(</a:t>
            </a:r>
            <a:r>
              <a:rPr lang="pl-PL" sz="2400" dirty="0" err="1" smtClean="0"/>
              <a:t>last</a:t>
            </a:r>
            <a:r>
              <a:rPr lang="pl-PL" sz="2400" dirty="0" smtClean="0"/>
              <a:t> </a:t>
            </a:r>
            <a:r>
              <a:rPr lang="pl-PL" sz="2400" dirty="0" err="1" smtClean="0"/>
              <a:t>working</a:t>
            </a:r>
            <a:r>
              <a:rPr lang="pl-PL" sz="2400" dirty="0" smtClean="0"/>
              <a:t> </a:t>
            </a:r>
            <a:r>
              <a:rPr lang="pl-PL" sz="2400" dirty="0" err="1" smtClean="0"/>
              <a:t>windmill</a:t>
            </a:r>
            <a:r>
              <a:rPr lang="pl-PL" sz="2400" dirty="0" smtClean="0"/>
              <a:t> was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windmill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Chlebczyn /</a:t>
            </a:r>
            <a:r>
              <a:rPr lang="pl-PL" sz="2400" dirty="0" err="1" smtClean="0"/>
              <a:t>Mazovia</a:t>
            </a:r>
            <a:r>
              <a:rPr lang="pl-PL" sz="2400" dirty="0" smtClean="0"/>
              <a:t>/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worked</a:t>
            </a:r>
            <a:r>
              <a:rPr lang="pl-PL" sz="2400" dirty="0" smtClean="0"/>
              <a:t> </a:t>
            </a:r>
            <a:r>
              <a:rPr lang="pl-PL" sz="2400" dirty="0" err="1" smtClean="0"/>
              <a:t>until</a:t>
            </a:r>
            <a:r>
              <a:rPr lang="pl-PL" sz="2400" dirty="0" smtClean="0"/>
              <a:t> 1985)</a:t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dirty="0" err="1" smtClean="0"/>
              <a:t>around</a:t>
            </a:r>
            <a:r>
              <a:rPr lang="pl-PL" sz="2400" dirty="0" smtClean="0"/>
              <a:t> 10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work</a:t>
            </a:r>
            <a:r>
              <a:rPr lang="pl-PL" sz="2400" dirty="0" smtClean="0"/>
              <a:t> </a:t>
            </a:r>
            <a:r>
              <a:rPr lang="pl-PL" sz="2400" dirty="0" err="1" smtClean="0"/>
              <a:t>occasionally</a:t>
            </a:r>
            <a:r>
              <a:rPr lang="pl-PL" sz="2400" dirty="0" smtClean="0"/>
              <a:t> </a:t>
            </a:r>
            <a:r>
              <a:rPr lang="pl-PL" sz="2400" dirty="0" err="1" smtClean="0"/>
              <a:t>(</a:t>
            </a:r>
            <a:r>
              <a:rPr lang="pl-PL" sz="2400" i="1" dirty="0" err="1" smtClean="0"/>
              <a:t>i</a:t>
            </a:r>
            <a:r>
              <a:rPr lang="pl-PL" sz="2400" i="1" dirty="0" smtClean="0"/>
              <a:t>n situ </a:t>
            </a:r>
            <a:r>
              <a:rPr lang="pl-PL" sz="2400" dirty="0" smtClean="0"/>
              <a:t>and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museums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r>
              <a:rPr lang="pl-PL" sz="2400" dirty="0" err="1" smtClean="0"/>
              <a:t>Formerly</a:t>
            </a:r>
            <a:r>
              <a:rPr lang="pl-PL" sz="2400" u="sng" dirty="0" smtClean="0"/>
              <a:t>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6360 –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Poland </a:t>
            </a:r>
            <a:r>
              <a:rPr lang="pl-PL" sz="2400" dirty="0" err="1" smtClean="0"/>
              <a:t>before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World</a:t>
            </a:r>
            <a:r>
              <a:rPr lang="pl-PL" sz="2400" dirty="0" smtClean="0"/>
              <a:t> War II</a:t>
            </a:r>
            <a:br>
              <a:rPr lang="pl-PL" sz="2400" dirty="0" smtClean="0"/>
            </a:br>
            <a:r>
              <a:rPr lang="pl-PL" sz="2400" dirty="0" smtClean="0"/>
              <a:t>867 –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</a:t>
            </a:r>
            <a:r>
              <a:rPr lang="pl-PL" sz="2400" dirty="0" err="1" smtClean="0"/>
              <a:t>windmills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Poland </a:t>
            </a:r>
            <a:r>
              <a:rPr lang="pl-PL" sz="2400" dirty="0" err="1" smtClean="0"/>
              <a:t>in</a:t>
            </a:r>
            <a:r>
              <a:rPr lang="pl-PL" sz="2400" dirty="0" smtClean="0"/>
              <a:t> 1959/60 (</a:t>
            </a:r>
            <a:r>
              <a:rPr lang="pl-PL" sz="2400" dirty="0" err="1" smtClean="0"/>
              <a:t>borders</a:t>
            </a:r>
            <a:r>
              <a:rPr lang="pl-PL" sz="2400" dirty="0" smtClean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</a:t>
            </a:r>
            <a:r>
              <a:rPr lang="pl-PL" sz="2400" dirty="0" err="1" smtClean="0"/>
              <a:t>changed</a:t>
            </a:r>
            <a:r>
              <a:rPr lang="pl-PL" sz="2400" dirty="0" smtClean="0"/>
              <a:t> </a:t>
            </a:r>
            <a:r>
              <a:rPr lang="pl-PL" sz="2400" dirty="0" err="1" smtClean="0"/>
              <a:t>after</a:t>
            </a:r>
            <a:r>
              <a:rPr lang="pl-PL" sz="2400" dirty="0" smtClean="0"/>
              <a:t> WWII),  </a:t>
            </a:r>
            <a:r>
              <a:rPr lang="pl-PL" sz="2400" dirty="0" err="1" smtClean="0"/>
              <a:t>must</a:t>
            </a:r>
            <a:r>
              <a:rPr lang="pl-PL" sz="2400" dirty="0" smtClean="0"/>
              <a:t> be </a:t>
            </a:r>
            <a:r>
              <a:rPr lang="pl-PL" sz="2400" dirty="0" err="1" smtClean="0"/>
              <a:t>treated</a:t>
            </a:r>
            <a:r>
              <a:rPr lang="pl-PL" sz="2400" dirty="0" smtClean="0"/>
              <a:t> as an </a:t>
            </a:r>
            <a:r>
              <a:rPr lang="pl-PL" sz="2400" dirty="0" err="1" smtClean="0"/>
              <a:t>estimation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i="1" dirty="0" smtClean="0"/>
              <a:t>Facts &amp; figures o</a:t>
            </a:r>
            <a:r>
              <a:rPr lang="pl-PL" sz="3200" i="1" dirty="0" smtClean="0"/>
              <a:t>n </a:t>
            </a:r>
            <a:r>
              <a:rPr lang="pl-PL" sz="3200" i="1" dirty="0" err="1" smtClean="0"/>
              <a:t>working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mills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in</a:t>
            </a:r>
            <a:r>
              <a:rPr lang="pl-PL" sz="3200" i="1" dirty="0" smtClean="0"/>
              <a:t> Poland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Today</a:t>
            </a:r>
            <a:r>
              <a:rPr lang="pl-PL" sz="2400" dirty="0" smtClean="0"/>
              <a:t>:</a:t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dirty="0" err="1" smtClean="0"/>
              <a:t>around</a:t>
            </a:r>
            <a:r>
              <a:rPr lang="pl-PL" sz="2400" dirty="0" smtClean="0"/>
              <a:t> 500 </a:t>
            </a:r>
            <a:r>
              <a:rPr lang="pl-PL" sz="2400" dirty="0" err="1" smtClean="0"/>
              <a:t>working</a:t>
            </a:r>
            <a:r>
              <a:rPr lang="pl-PL" sz="2400" dirty="0" smtClean="0"/>
              <a:t> </a:t>
            </a:r>
            <a:r>
              <a:rPr lang="pl-PL" sz="2400" dirty="0" err="1" smtClean="0"/>
              <a:t>mills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dirty="0" err="1" smtClean="0"/>
              <a:t>around</a:t>
            </a:r>
            <a:r>
              <a:rPr lang="pl-PL" sz="2400" dirty="0" smtClean="0"/>
              <a:t> 100 big </a:t>
            </a:r>
            <a:r>
              <a:rPr lang="pl-PL" sz="2400" dirty="0" err="1" smtClean="0"/>
              <a:t>mills</a:t>
            </a:r>
            <a:r>
              <a:rPr lang="pl-PL" sz="2400" dirty="0" smtClean="0"/>
              <a:t> (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efficiency</a:t>
            </a:r>
            <a:r>
              <a:rPr lang="pl-PL" sz="2400" dirty="0" smtClean="0"/>
              <a:t> = 200 – 300 </a:t>
            </a:r>
            <a:r>
              <a:rPr lang="pl-PL" sz="2400" dirty="0" err="1" smtClean="0"/>
              <a:t>tons</a:t>
            </a:r>
            <a:r>
              <a:rPr lang="pl-PL" sz="2400" dirty="0" smtClean="0"/>
              <a:t> a </a:t>
            </a:r>
            <a:r>
              <a:rPr lang="pl-PL" sz="2400" dirty="0" err="1" smtClean="0"/>
              <a:t>day</a:t>
            </a:r>
            <a:r>
              <a:rPr lang="pl-PL" sz="2400" dirty="0" smtClean="0"/>
              <a:t>) - </a:t>
            </a:r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</a:t>
            </a:r>
            <a:r>
              <a:rPr lang="pl-PL" sz="2400" dirty="0" smtClean="0"/>
              <a:t> 90%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flour</a:t>
            </a:r>
            <a:r>
              <a:rPr lang="pl-PL" sz="2400" dirty="0" smtClean="0"/>
              <a:t> on </a:t>
            </a:r>
            <a:r>
              <a:rPr lang="pl-PL" sz="2400" dirty="0" err="1" smtClean="0"/>
              <a:t>the</a:t>
            </a:r>
            <a:r>
              <a:rPr lang="pl-PL" sz="2400" dirty="0" smtClean="0"/>
              <a:t> market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Small</a:t>
            </a:r>
            <a:r>
              <a:rPr lang="pl-PL" sz="2400" dirty="0" smtClean="0"/>
              <a:t> </a:t>
            </a:r>
            <a:r>
              <a:rPr lang="pl-PL" sz="2400" dirty="0" err="1" smtClean="0"/>
              <a:t>mills</a:t>
            </a:r>
            <a:r>
              <a:rPr lang="pl-PL" sz="2400" dirty="0" smtClean="0"/>
              <a:t> (</a:t>
            </a:r>
            <a:r>
              <a:rPr lang="pl-PL" sz="2400" dirty="0" err="1" smtClean="0"/>
              <a:t>up</a:t>
            </a:r>
            <a:r>
              <a:rPr lang="pl-PL" sz="2400" dirty="0" smtClean="0"/>
              <a:t> to 30 </a:t>
            </a:r>
            <a:r>
              <a:rPr lang="pl-PL" sz="2400" dirty="0" err="1" smtClean="0"/>
              <a:t>tons</a:t>
            </a:r>
            <a:r>
              <a:rPr lang="pl-PL" sz="2400" dirty="0" smtClean="0"/>
              <a:t> a </a:t>
            </a:r>
            <a:r>
              <a:rPr lang="pl-PL" sz="2400" dirty="0" err="1" smtClean="0"/>
              <a:t>day</a:t>
            </a:r>
            <a:r>
              <a:rPr lang="pl-PL" sz="2400" dirty="0" smtClean="0"/>
              <a:t>) </a:t>
            </a:r>
            <a:r>
              <a:rPr lang="en-US" sz="2400" dirty="0" smtClean="0"/>
              <a:t>cannot compete with large ones when it comes to basic flours, therefore they make special flour, including </a:t>
            </a:r>
            <a:r>
              <a:rPr lang="en-US" sz="2400" dirty="0" err="1" smtClean="0"/>
              <a:t>wholemeal</a:t>
            </a:r>
            <a:r>
              <a:rPr lang="en-US" sz="2400" dirty="0" smtClean="0"/>
              <a:t> flour. A small mill, if it finds a market niche, can function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oldest</a:t>
            </a:r>
            <a:r>
              <a:rPr lang="pl-PL" sz="2200" dirty="0" smtClean="0"/>
              <a:t> </a:t>
            </a:r>
            <a:r>
              <a:rPr lang="pl-PL" sz="2200" dirty="0" err="1" smtClean="0"/>
              <a:t>windmill</a:t>
            </a:r>
            <a:r>
              <a:rPr lang="pl-PL" sz="2200" dirty="0" smtClean="0"/>
              <a:t> </a:t>
            </a:r>
            <a:r>
              <a:rPr lang="pl-PL" sz="2200" dirty="0" err="1" smtClean="0"/>
              <a:t>in</a:t>
            </a:r>
            <a:r>
              <a:rPr lang="pl-PL" sz="2200" dirty="0" smtClean="0"/>
              <a:t> Poland </a:t>
            </a:r>
            <a:r>
              <a:rPr lang="pl-PL" sz="2200" dirty="0" err="1" smtClean="0"/>
              <a:t>located</a:t>
            </a:r>
            <a:r>
              <a:rPr lang="pl-PL" sz="2200" dirty="0" smtClean="0"/>
              <a:t>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en-US" sz="2200" dirty="0" smtClean="0"/>
              <a:t>Museum of the First </a:t>
            </a:r>
            <a:r>
              <a:rPr lang="en-US" sz="2200" dirty="0" err="1" smtClean="0"/>
              <a:t>Piasts</a:t>
            </a:r>
            <a:r>
              <a:rPr lang="en-US" sz="2200" dirty="0" smtClean="0"/>
              <a:t> in </a:t>
            </a:r>
            <a:r>
              <a:rPr lang="en-US" sz="2200" dirty="0" err="1" smtClean="0"/>
              <a:t>Lednica</a:t>
            </a:r>
            <a:r>
              <a:rPr lang="en-US" sz="2200" dirty="0" smtClean="0"/>
              <a:t>,</a:t>
            </a:r>
            <a:r>
              <a:rPr lang="pl-PL" sz="2200" dirty="0" smtClean="0"/>
              <a:t>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en-US" sz="2200" dirty="0" smtClean="0"/>
              <a:t>the so-called a small open-air museum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en-US" sz="2200" dirty="0" smtClean="0"/>
              <a:t>– </a:t>
            </a:r>
            <a:r>
              <a:rPr lang="pl-PL" sz="2200" dirty="0" smtClean="0"/>
              <a:t>post </a:t>
            </a:r>
            <a:r>
              <a:rPr lang="en-US" sz="2200" dirty="0" smtClean="0"/>
              <a:t>windmill from </a:t>
            </a:r>
            <a:r>
              <a:rPr lang="en-US" sz="2200" dirty="0" err="1" smtClean="0"/>
              <a:t>Gryżyna</a:t>
            </a:r>
            <a:r>
              <a:rPr lang="en-US" sz="2200" dirty="0" smtClean="0"/>
              <a:t>, 1585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1300" dirty="0" smtClean="0"/>
              <a:t>fot. Marzena Sikora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1026" name="Picture 2" descr="C:\Users\Filip\Desktop\Biezace_doktorat\International Conference on the Craft of the Miller\IMG_20180603_12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Mills</a:t>
            </a:r>
            <a:r>
              <a:rPr lang="pl-PL" dirty="0" smtClean="0"/>
              <a:t> </a:t>
            </a:r>
            <a:r>
              <a:rPr lang="pl-PL" dirty="0" err="1" smtClean="0"/>
              <a:t>organisations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Polish Association of Employers of the Grain and Milling Industry </a:t>
            </a:r>
            <a:r>
              <a:rPr lang="pl-PL" sz="2800" dirty="0" smtClean="0"/>
              <a:t>(</a:t>
            </a:r>
            <a:r>
              <a:rPr lang="pl-PL" sz="2800" dirty="0" err="1" smtClean="0"/>
              <a:t>fomer</a:t>
            </a:r>
            <a:r>
              <a:rPr lang="pl-PL" sz="2800" dirty="0" smtClean="0"/>
              <a:t> </a:t>
            </a:r>
            <a:r>
              <a:rPr lang="en-US" sz="2800" dirty="0" smtClean="0"/>
              <a:t>Association of Millers of the Republic of Poland</a:t>
            </a:r>
            <a:r>
              <a:rPr lang="pl-PL" sz="2800" dirty="0" smtClean="0"/>
              <a:t>)</a:t>
            </a:r>
            <a:r>
              <a:rPr lang="en-US" sz="2800" dirty="0" smtClean="0"/>
              <a:t> </a:t>
            </a:r>
            <a:r>
              <a:rPr lang="pl-PL" sz="2800" dirty="0" smtClean="0"/>
              <a:t>- </a:t>
            </a:r>
            <a:r>
              <a:rPr lang="en-US" sz="2800" dirty="0" smtClean="0"/>
              <a:t>associates milling companies, not persons</a:t>
            </a:r>
            <a:r>
              <a:rPr lang="pl-PL" sz="2800" dirty="0" smtClean="0"/>
              <a:t>, </a:t>
            </a:r>
            <a:r>
              <a:rPr lang="pl-PL" sz="2800" dirty="0" err="1" smtClean="0"/>
              <a:t>engaged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contemporary</a:t>
            </a:r>
            <a:r>
              <a:rPr lang="pl-PL" sz="2800" dirty="0" smtClean="0"/>
              <a:t> </a:t>
            </a:r>
            <a:r>
              <a:rPr lang="pl-PL" sz="2800" dirty="0" err="1" smtClean="0"/>
              <a:t>milling</a:t>
            </a:r>
            <a:endParaRPr lang="pl-PL" sz="2800" dirty="0" smtClean="0"/>
          </a:p>
          <a:p>
            <a:r>
              <a:rPr lang="pl-PL" sz="2800" dirty="0" err="1" smtClean="0"/>
              <a:t>Polish</a:t>
            </a:r>
            <a:r>
              <a:rPr lang="pl-PL" sz="2800" dirty="0" smtClean="0"/>
              <a:t> </a:t>
            </a:r>
            <a:r>
              <a:rPr lang="pl-PL" sz="2800" dirty="0" err="1" smtClean="0"/>
              <a:t>Molinological</a:t>
            </a:r>
            <a:r>
              <a:rPr lang="pl-PL" sz="2800" dirty="0" smtClean="0"/>
              <a:t> </a:t>
            </a:r>
            <a:r>
              <a:rPr lang="pl-PL" sz="2800" dirty="0" err="1" smtClean="0"/>
              <a:t>Association</a:t>
            </a:r>
            <a:r>
              <a:rPr lang="pl-PL" sz="2800" dirty="0" smtClean="0"/>
              <a:t> – </a:t>
            </a:r>
            <a:r>
              <a:rPr lang="pl-PL" sz="2800" dirty="0" err="1" smtClean="0"/>
              <a:t>associates</a:t>
            </a:r>
            <a:r>
              <a:rPr lang="pl-PL" sz="2800" dirty="0" smtClean="0"/>
              <a:t> </a:t>
            </a:r>
            <a:r>
              <a:rPr lang="en-US" sz="2800" dirty="0" smtClean="0"/>
              <a:t>enthusiasts of old mills and traditional milling</a:t>
            </a:r>
            <a:endParaRPr lang="pl-PL" sz="2800" dirty="0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Government involvement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US" sz="3600" dirty="0" smtClean="0"/>
              <a:t>in traditional milling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</a:t>
            </a:r>
            <a:r>
              <a:rPr lang="en-US" sz="2800" dirty="0" smtClean="0"/>
              <a:t>o programs aimed only at supporting traditional milling</a:t>
            </a:r>
            <a:endParaRPr lang="pl-PL" sz="2800" dirty="0" smtClean="0"/>
          </a:p>
          <a:p>
            <a:r>
              <a:rPr lang="en-US" sz="2800" dirty="0" smtClean="0"/>
              <a:t>Subsidies related to the monument protection</a:t>
            </a:r>
            <a:r>
              <a:rPr lang="pl-PL" sz="2800" dirty="0" smtClean="0"/>
              <a:t> </a:t>
            </a:r>
            <a:r>
              <a:rPr lang="en-US" sz="2800" dirty="0" smtClean="0"/>
              <a:t>system</a:t>
            </a:r>
            <a:endParaRPr lang="pl-PL" sz="2800" dirty="0" smtClean="0"/>
          </a:p>
          <a:p>
            <a:r>
              <a:rPr lang="pl-PL" sz="2800" dirty="0" err="1" smtClean="0"/>
              <a:t>Museum</a:t>
            </a:r>
            <a:r>
              <a:rPr lang="pl-PL" sz="2800" dirty="0" smtClean="0"/>
              <a:t> </a:t>
            </a:r>
            <a:r>
              <a:rPr lang="pl-PL" sz="2800" dirty="0" err="1" smtClean="0"/>
              <a:t>financing</a:t>
            </a:r>
            <a:r>
              <a:rPr lang="pl-PL" sz="2800" dirty="0" smtClean="0"/>
              <a:t> system - o</a:t>
            </a:r>
            <a:r>
              <a:rPr lang="en-US" sz="2800" dirty="0" smtClean="0"/>
              <a:t>pen-air museums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en-US" sz="2800" dirty="0" smtClean="0"/>
              <a:t>financed by </a:t>
            </a:r>
            <a:r>
              <a:rPr lang="en-US" sz="2800" dirty="0" err="1" smtClean="0"/>
              <a:t>voivodeship</a:t>
            </a:r>
            <a:r>
              <a:rPr lang="en-US" sz="2800" dirty="0" smtClean="0"/>
              <a:t> self-governments</a:t>
            </a:r>
            <a:endParaRPr lang="pl-PL" sz="2800" dirty="0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Millers</a:t>
            </a:r>
            <a:r>
              <a:rPr lang="pl-PL" sz="3600" dirty="0" smtClean="0"/>
              <a:t>' </a:t>
            </a:r>
            <a:r>
              <a:rPr lang="pl-PL" sz="3600" dirty="0" err="1" smtClean="0"/>
              <a:t>problems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US" sz="2800" dirty="0" smtClean="0"/>
              <a:t>pass</a:t>
            </a:r>
            <a:r>
              <a:rPr lang="pl-PL" sz="2800" dirty="0" err="1" smtClean="0"/>
              <a:t>ing</a:t>
            </a:r>
            <a:r>
              <a:rPr lang="en-US" sz="2800" dirty="0" smtClean="0"/>
              <a:t> on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craft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miller</a:t>
            </a:r>
            <a:r>
              <a:rPr lang="pl-PL" sz="2800" dirty="0" smtClean="0"/>
              <a:t> </a:t>
            </a:r>
            <a:r>
              <a:rPr lang="en-US" sz="2800" dirty="0" smtClean="0"/>
              <a:t>to future generations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no schools to educate professional millers</a:t>
            </a:r>
            <a:r>
              <a:rPr lang="pl-PL" sz="2800" dirty="0" smtClean="0"/>
              <a:t> (f</a:t>
            </a:r>
            <a:r>
              <a:rPr lang="en-US" sz="2800" dirty="0" err="1" smtClean="0"/>
              <a:t>uture</a:t>
            </a:r>
            <a:r>
              <a:rPr lang="en-US" sz="2800" dirty="0" smtClean="0"/>
              <a:t> millers are trained</a:t>
            </a:r>
            <a:r>
              <a:rPr lang="pl-PL" sz="2800" dirty="0" smtClean="0"/>
              <a:t> </a:t>
            </a:r>
            <a:r>
              <a:rPr lang="pl-PL" sz="2800" dirty="0" err="1" smtClean="0"/>
              <a:t>just</a:t>
            </a:r>
            <a:r>
              <a:rPr lang="en-US" sz="2800" dirty="0" smtClean="0"/>
              <a:t> in mills</a:t>
            </a:r>
            <a:r>
              <a:rPr lang="pl-PL" sz="2800" dirty="0" smtClean="0"/>
              <a:t>) – </a:t>
            </a:r>
            <a:r>
              <a:rPr lang="pl-PL" sz="2800" dirty="0" err="1" smtClean="0"/>
              <a:t>this</a:t>
            </a:r>
            <a:r>
              <a:rPr lang="pl-PL" sz="2800" dirty="0" smtClean="0"/>
              <a:t> problem </a:t>
            </a:r>
            <a:r>
              <a:rPr lang="pl-PL" sz="2800" dirty="0" err="1" smtClean="0"/>
              <a:t>concerns</a:t>
            </a:r>
            <a:r>
              <a:rPr lang="pl-PL" sz="2800" dirty="0" smtClean="0"/>
              <a:t> modern </a:t>
            </a:r>
            <a:r>
              <a:rPr lang="pl-PL" sz="2800" dirty="0" err="1" smtClean="0"/>
              <a:t>milling</a:t>
            </a:r>
            <a:endParaRPr lang="pl-PL" sz="2800" dirty="0" smtClean="0"/>
          </a:p>
          <a:p>
            <a:r>
              <a:rPr lang="en-US" sz="2800" dirty="0" smtClean="0"/>
              <a:t>In traditional mills there are occasional training sessions for amateurs, students and children</a:t>
            </a:r>
            <a:endParaRPr lang="pl-PL" sz="2800" dirty="0" smtClean="0"/>
          </a:p>
          <a:p>
            <a:r>
              <a:rPr lang="en-US" sz="2800" dirty="0" smtClean="0"/>
              <a:t>Most museums (with mills) organize workshops</a:t>
            </a:r>
            <a:r>
              <a:rPr lang="pl-PL" sz="2800" dirty="0" smtClean="0"/>
              <a:t> </a:t>
            </a:r>
            <a:r>
              <a:rPr lang="pl-PL" sz="2800" dirty="0" err="1" smtClean="0"/>
              <a:t>connected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traditional</a:t>
            </a:r>
            <a:r>
              <a:rPr lang="pl-PL" sz="2800" dirty="0" smtClean="0"/>
              <a:t> </a:t>
            </a:r>
            <a:r>
              <a:rPr lang="pl-PL" sz="2800" dirty="0" err="1" smtClean="0"/>
              <a:t>milling</a:t>
            </a:r>
            <a:endParaRPr lang="pl-PL" sz="2800" dirty="0" smtClean="0"/>
          </a:p>
          <a:p>
            <a:r>
              <a:rPr lang="pl-PL" sz="2800" dirty="0" err="1" smtClean="0"/>
              <a:t>There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en-US" sz="2800" dirty="0" smtClean="0"/>
              <a:t>many </a:t>
            </a:r>
            <a:r>
              <a:rPr lang="en-US" sz="2800" dirty="0" smtClean="0"/>
              <a:t>organizational problems with keeping windmills in </a:t>
            </a:r>
            <a:r>
              <a:rPr lang="en-US" sz="2800" dirty="0" smtClean="0"/>
              <a:t>operation</a:t>
            </a:r>
            <a:r>
              <a:rPr lang="pl-PL" sz="2800" dirty="0" smtClean="0"/>
              <a:t> </a:t>
            </a:r>
            <a:r>
              <a:rPr lang="pl-PL" sz="2800" dirty="0" smtClean="0"/>
              <a:t>(</a:t>
            </a:r>
            <a:r>
              <a:rPr lang="pl-PL" sz="2800" dirty="0" err="1" smtClean="0"/>
              <a:t>it</a:t>
            </a:r>
            <a:r>
              <a:rPr lang="pl-PL" sz="2800" dirty="0" smtClean="0"/>
              <a:t> </a:t>
            </a:r>
            <a:r>
              <a:rPr lang="pl-PL" sz="2800" dirty="0" err="1" smtClean="0"/>
              <a:t>concerns</a:t>
            </a:r>
            <a:r>
              <a:rPr lang="pl-PL" sz="2800" dirty="0" smtClean="0"/>
              <a:t> </a:t>
            </a:r>
            <a:r>
              <a:rPr lang="pl-PL" sz="2800" dirty="0" smtClean="0"/>
              <a:t>most of </a:t>
            </a:r>
            <a:r>
              <a:rPr lang="pl-PL" sz="2800" dirty="0" err="1" smtClean="0"/>
              <a:t>open-air</a:t>
            </a:r>
            <a:r>
              <a:rPr lang="pl-PL" sz="2800" dirty="0" smtClean="0"/>
              <a:t> </a:t>
            </a:r>
            <a:r>
              <a:rPr lang="pl-PL" sz="2800" dirty="0" err="1" smtClean="0"/>
              <a:t>museums</a:t>
            </a:r>
            <a:r>
              <a:rPr lang="pl-PL" sz="2800" dirty="0" smtClean="0"/>
              <a:t>)</a:t>
            </a:r>
            <a:endParaRPr lang="en-US" sz="2800" dirty="0" smtClean="0"/>
          </a:p>
          <a:p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539552" y="116632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smtClean="0"/>
              <a:t>Examples of windmills in Poland</a:t>
            </a:r>
            <a:endParaRPr lang="pl-PL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600" b="1" dirty="0" smtClean="0"/>
              <a:t>The last preserved </a:t>
            </a:r>
            <a:r>
              <a:rPr lang="pl-PL" sz="2600" b="1" dirty="0" smtClean="0"/>
              <a:t>„</a:t>
            </a:r>
            <a:r>
              <a:rPr lang="en-US" sz="2600" b="1" dirty="0" smtClean="0"/>
              <a:t>in situ</a:t>
            </a:r>
            <a:r>
              <a:rPr lang="pl-PL" sz="2600" b="1" dirty="0" smtClean="0"/>
              <a:t>”</a:t>
            </a:r>
            <a:r>
              <a:rPr lang="en-US" sz="2600" b="1" dirty="0" smtClean="0"/>
              <a:t> objects disappear</a:t>
            </a: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Filip\Pictures\Baza zdjec-zapas\01Wiatraki\Szamarzewo gm. Kolaczkowo 15.10.2018\P101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46" y="1340768"/>
            <a:ext cx="2700300" cy="3600400"/>
          </a:xfrm>
          <a:prstGeom prst="rect">
            <a:avLst/>
          </a:prstGeom>
          <a:noFill/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827584" y="5157192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Szamarzewo, near Września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15.10.2018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C:\Users\Filip\Pictures\Baza zdjec-zapas\01Wiatraki\Kotkow gm Grabow_10VIII2012\P10100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572088" cy="36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19872" y="522920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Kotków, near Łęczyca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10.08.2012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Obraz 11" descr="C:\Users\Filip\Desktop\POLITECHNIKA\DOKTORAT\Doktorat plan działania\Tarnowka 2015 fot. Z. Nuszkiewicz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664296" cy="357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dtytuł 2"/>
          <p:cNvSpPr txBox="1">
            <a:spLocks/>
          </p:cNvSpPr>
          <p:nvPr/>
        </p:nvSpPr>
        <p:spPr>
          <a:xfrm>
            <a:off x="6228184" y="522920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Tarnówka, near Koło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(fot. Z. </a:t>
            </a:r>
            <a:r>
              <a:rPr kumimoji="0" lang="pl-PL" sz="1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Nuszkiewicz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>
          <a:xfrm>
            <a:off x="539552" y="116632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467544" y="5085184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Brodnia, near Poddębice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10.2001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3347864" y="5085184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Rataje, near Września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15.05.2011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6300192" y="5085184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Pyzdry, near  Września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 smtClean="0"/>
              <a:t>15.05.2011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Filip\Documents\backup dokumenty\Wiatraki - materialy\Strona www wiatraki\Skany do strony\Katalog wiatrakow\Brodnia\Brodni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5"/>
            <a:ext cx="2736304" cy="3919029"/>
          </a:xfrm>
          <a:prstGeom prst="rect">
            <a:avLst/>
          </a:prstGeom>
          <a:noFill/>
        </p:spPr>
      </p:pic>
      <p:pic>
        <p:nvPicPr>
          <p:cNvPr id="15" name="Obraz 14" descr="C:\Users\Filip\Pictures\Baza zdjec-zapas\01Wiatraki\Wycieczka_wiatraki_15052011\07Rataje gm. Pyzdry\P10100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2664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C:\Users\Filip\Pictures\Baza zdjec-zapas\01Wiatraki\Wycieczka_wiatraki_15052011\06Pyzdry pow. Wrzesnia\Pyzdry_wiatrak_kozlak_1\P1010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0728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2039</TotalTime>
  <Words>404</Words>
  <Application>Microsoft Office PowerPoint</Application>
  <PresentationFormat>Pokaz na ekranie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Facts &amp; figures on windmills in Poland Today: - 65 windmills in open – air museums  (43 post mills, 12 Dutch mills, 10 paltrok mills) - 254 windmills in the Register of Historical Monuments (most of them – 88 in Greater Poland) - around 60 windmills (in situ) which were restored in the last 20 years and which are in good technical condition - 0 every – day working windmills (last working windmill was the windmill in Chlebczyn /Mazovia/ which worked until 1985) - around 10 windmills which work occasionally (in situ and in museums) Formerly: 6360 – the number of windmills in Poland before the World War II 867 – the number of windmills in Poland in 1959/60 (borders has changed after WWII),  must be treated as an estimation          </vt:lpstr>
      <vt:lpstr>Facts &amp; figures on working mills in Poland Today: - around 500 working mills - around 100 big mills (with efficiency = 200 – 300 tons a day) - they provide 90% of the flour on the market  Small mills (up to 30 tons a day) cannot compete with large ones when it comes to basic flours, therefore they make special flour, including wholemeal flour. A small mill, if it finds a market niche, can function        </vt:lpstr>
      <vt:lpstr>   The oldest windmill in Poland located in the Museum of the First Piasts in Lednica, in the so-called a small open-air museum – post windmill from Gryżyna, 1585  fot. Marzena Sikora  </vt:lpstr>
      <vt:lpstr>Mills organisations in Poland</vt:lpstr>
      <vt:lpstr>Government involvement in traditional milling</vt:lpstr>
      <vt:lpstr>Millers' problems passing on the craft of the miller to future generations 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Filip</dc:creator>
  <cp:lastModifiedBy>Filip</cp:lastModifiedBy>
  <cp:revision>184</cp:revision>
  <dcterms:created xsi:type="dcterms:W3CDTF">2018-03-20T14:30:05Z</dcterms:created>
  <dcterms:modified xsi:type="dcterms:W3CDTF">2020-10-30T12:59:39Z</dcterms:modified>
</cp:coreProperties>
</file>