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0" r:id="rId2"/>
    <p:sldId id="256" r:id="rId3"/>
    <p:sldId id="257" r:id="rId4"/>
    <p:sldId id="268" r:id="rId5"/>
    <p:sldId id="260" r:id="rId6"/>
    <p:sldId id="269" r:id="rId7"/>
    <p:sldId id="258" r:id="rId8"/>
    <p:sldId id="261" r:id="rId9"/>
    <p:sldId id="265" r:id="rId10"/>
    <p:sldId id="271" r:id="rId1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83C52A-8D47-4383-B11D-DA7E909C69E4}">
          <p14:sldIdLst>
            <p14:sldId id="270"/>
            <p14:sldId id="256"/>
            <p14:sldId id="257"/>
            <p14:sldId id="268"/>
            <p14:sldId id="260"/>
            <p14:sldId id="269"/>
            <p14:sldId id="258"/>
            <p14:sldId id="261"/>
            <p14:sldId id="265"/>
          </p14:sldIdLst>
        </p14:section>
        <p14:section name="Untitled Section" id="{760A1490-A3DF-4272-987A-C83D9E46E1D5}">
          <p14:sldIdLst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 Darby" initials="AD" lastIdx="1" clrIdx="0">
    <p:extLst>
      <p:ext uri="{19B8F6BF-5375-455C-9EA6-DF929625EA0E}">
        <p15:presenceInfo xmlns:p15="http://schemas.microsoft.com/office/powerpoint/2012/main" userId="b3be828b070a8a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4405" autoAdjust="0"/>
  </p:normalViewPr>
  <p:slideViewPr>
    <p:cSldViewPr>
      <p:cViewPr varScale="1">
        <p:scale>
          <a:sx n="86" d="100"/>
          <a:sy n="86" d="100"/>
        </p:scale>
        <p:origin x="23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ED997-3D0A-46AD-9598-CEDAF4F4FF7C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9C1B-F17B-4F4F-86DA-2C1395127783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10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2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3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4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5</a:t>
            </a:fld>
            <a:endParaRPr lang="nl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6</a:t>
            </a:fld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7</a:t>
            </a:fld>
            <a:endParaRPr 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8</a:t>
            </a:fld>
            <a:endParaRPr lang="nl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9C1B-F17B-4F4F-86DA-2C1395127783}" type="slidenum">
              <a:rPr lang="nl-BE" smtClean="0"/>
              <a:pPr/>
              <a:t>9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A08E-B4D6-4D8E-B2B6-2C0C42CBF5DD}" type="datetimeFigureOut">
              <a:rPr lang="nl-BE" smtClean="0"/>
              <a:pPr/>
              <a:t>31/10/2020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185D0-3F4B-42AE-AC01-CDCF6E110B8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620689"/>
            <a:ext cx="4536504" cy="1008111"/>
          </a:xfrm>
        </p:spPr>
        <p:txBody>
          <a:bodyPr/>
          <a:lstStyle/>
          <a:p>
            <a:pPr algn="l"/>
            <a:r>
              <a:rPr lang="nl-BE" dirty="0" err="1">
                <a:solidFill>
                  <a:srgbClr val="00B050"/>
                </a:solidFill>
              </a:rPr>
              <a:t>Facts</a:t>
            </a:r>
            <a:r>
              <a:rPr lang="nl-BE" dirty="0">
                <a:solidFill>
                  <a:srgbClr val="00B050"/>
                </a:solidFill>
              </a:rPr>
              <a:t> and </a:t>
            </a:r>
            <a:r>
              <a:rPr lang="nl-BE" dirty="0" err="1">
                <a:solidFill>
                  <a:srgbClr val="00B050"/>
                </a:solidFill>
              </a:rPr>
              <a:t>figures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4104456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Flanders and Brussels</a:t>
            </a:r>
          </a:p>
          <a:p>
            <a:pPr algn="l"/>
            <a:r>
              <a:rPr lang="en-US" sz="3600" dirty="0" smtClean="0">
                <a:solidFill>
                  <a:srgbClr val="002060"/>
                </a:solidFill>
              </a:rPr>
              <a:t>± 100 operational watermills (some of them producing green power) </a:t>
            </a:r>
          </a:p>
          <a:p>
            <a:pPr algn="l"/>
            <a:r>
              <a:rPr lang="en-US" sz="3600" dirty="0" smtClean="0">
                <a:solidFill>
                  <a:srgbClr val="002060"/>
                </a:solidFill>
              </a:rPr>
              <a:t>± 150 operational wind-powered mills (post and tower mills)</a:t>
            </a:r>
          </a:p>
          <a:p>
            <a:pPr algn="l"/>
            <a:r>
              <a:rPr lang="en-US" sz="3600" dirty="0" smtClean="0">
                <a:solidFill>
                  <a:srgbClr val="00B0F0"/>
                </a:solidFill>
              </a:rPr>
              <a:t>- 12 </a:t>
            </a:r>
            <a:r>
              <a:rPr lang="en-US" sz="3600" dirty="0">
                <a:solidFill>
                  <a:srgbClr val="00B0F0"/>
                </a:solidFill>
              </a:rPr>
              <a:t>horse mills</a:t>
            </a:r>
          </a:p>
          <a:p>
            <a:pPr algn="l"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 1 </a:t>
            </a:r>
            <a:r>
              <a:rPr lang="en-US" sz="3600" dirty="0" smtClean="0">
                <a:solidFill>
                  <a:srgbClr val="00B0F0"/>
                </a:solidFill>
              </a:rPr>
              <a:t>tide </a:t>
            </a:r>
            <a:r>
              <a:rPr lang="en-US" sz="3600" dirty="0">
                <a:solidFill>
                  <a:srgbClr val="00B0F0"/>
                </a:solidFill>
              </a:rPr>
              <a:t>mill</a:t>
            </a:r>
          </a:p>
          <a:p>
            <a:pPr algn="l"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 2 polder </a:t>
            </a:r>
            <a:r>
              <a:rPr lang="en-US" sz="3600" dirty="0" smtClean="0">
                <a:solidFill>
                  <a:srgbClr val="00B0F0"/>
                </a:solidFill>
              </a:rPr>
              <a:t>windmills</a:t>
            </a:r>
            <a:endParaRPr lang="en-US" sz="3600" dirty="0">
              <a:solidFill>
                <a:srgbClr val="00B0F0"/>
              </a:solidFill>
            </a:endParaRPr>
          </a:p>
          <a:p>
            <a:pPr algn="l"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 12 oil-producing mills</a:t>
            </a:r>
          </a:p>
          <a:p>
            <a:pPr algn="l"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 1 saw (water) mill</a:t>
            </a:r>
          </a:p>
          <a:p>
            <a:pPr algn="l"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 1 (rare) flax mill </a:t>
            </a:r>
            <a:endParaRPr lang="en-US" sz="3600" dirty="0" smtClean="0">
              <a:solidFill>
                <a:srgbClr val="00B0F0"/>
              </a:solidFill>
            </a:endParaRPr>
          </a:p>
          <a:p>
            <a:pPr algn="l">
              <a:buFontTx/>
              <a:buChar char="-"/>
            </a:pPr>
            <a:endParaRPr lang="en-US" sz="3600" dirty="0" smtClean="0">
              <a:solidFill>
                <a:srgbClr val="00B0F0"/>
              </a:solidFill>
            </a:endParaRPr>
          </a:p>
          <a:p>
            <a:pPr algn="l"/>
            <a:r>
              <a:rPr lang="en-US" sz="3600" dirty="0" smtClean="0">
                <a:solidFill>
                  <a:srgbClr val="002060"/>
                </a:solidFill>
              </a:rPr>
              <a:t>± 500 non operational mills</a:t>
            </a:r>
          </a:p>
          <a:p>
            <a:pPr algn="l">
              <a:buFontTx/>
              <a:buChar char="-"/>
            </a:pPr>
            <a:endParaRPr lang="en-US" sz="3600" dirty="0">
              <a:solidFill>
                <a:srgbClr val="00B0F0"/>
              </a:solidFill>
            </a:endParaRPr>
          </a:p>
          <a:p>
            <a:pPr algn="l"/>
            <a:endParaRPr lang="nl-BE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536504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ijdelijke aanduiding voor inhoud 10" descr="Heule 1 (recto).jpg"/>
          <p:cNvPicPr>
            <a:picLocks noChangeAspect="1"/>
          </p:cNvPicPr>
          <p:nvPr/>
        </p:nvPicPr>
        <p:blipFill>
          <a:blip r:embed="rId4" cstate="print"/>
          <a:srcRect t="956"/>
          <a:stretch>
            <a:fillRect/>
          </a:stretch>
        </p:blipFill>
        <p:spPr>
          <a:xfrm>
            <a:off x="4427984" y="3433763"/>
            <a:ext cx="4536504" cy="34242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 smtClean="0">
                <a:solidFill>
                  <a:srgbClr val="00B050"/>
                </a:solidFill>
              </a:rPr>
              <a:t>Issues/</a:t>
            </a:r>
            <a:r>
              <a:rPr lang="nl-BE" dirty="0" err="1" smtClean="0">
                <a:solidFill>
                  <a:srgbClr val="00B050"/>
                </a:solidFill>
              </a:rPr>
              <a:t>objectives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412776"/>
            <a:ext cx="4680520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 for more </a:t>
            </a:r>
          </a:p>
          <a:p>
            <a:pPr>
              <a:buNone/>
            </a:pPr>
            <a:r>
              <a:rPr lang="en-US" dirty="0"/>
              <a:t>(experienced) </a:t>
            </a:r>
            <a:r>
              <a:rPr lang="en-US" dirty="0" smtClean="0"/>
              <a:t>instructors 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master-miller” at the end of the </a:t>
            </a:r>
            <a:r>
              <a:rPr lang="en-US" dirty="0" smtClean="0"/>
              <a:t>training = qualification referring </a:t>
            </a:r>
            <a:r>
              <a:rPr lang="en-US" dirty="0"/>
              <a:t>to the medieval </a:t>
            </a: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	master-journeyman </a:t>
            </a:r>
            <a:r>
              <a:rPr lang="en-US" dirty="0" smtClean="0"/>
              <a:t>training </a:t>
            </a:r>
            <a:r>
              <a:rPr lang="en-US" dirty="0"/>
              <a:t>system</a:t>
            </a:r>
          </a:p>
          <a:p>
            <a:r>
              <a:rPr lang="en-US" dirty="0"/>
              <a:t>better follow-up of people who passed the exams </a:t>
            </a:r>
            <a:endParaRPr lang="en-US" dirty="0" smtClean="0"/>
          </a:p>
          <a:p>
            <a:r>
              <a:rPr lang="en-US" dirty="0" smtClean="0"/>
              <a:t>focus on the Flemish roots of windmills</a:t>
            </a:r>
            <a:endParaRPr lang="en-US" dirty="0"/>
          </a:p>
          <a:p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048" y="1844824"/>
            <a:ext cx="436795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620689"/>
            <a:ext cx="4536504" cy="1008111"/>
          </a:xfrm>
        </p:spPr>
        <p:txBody>
          <a:bodyPr/>
          <a:lstStyle/>
          <a:p>
            <a:pPr algn="l"/>
            <a:r>
              <a:rPr lang="nl-BE" dirty="0" err="1">
                <a:solidFill>
                  <a:srgbClr val="00B050"/>
                </a:solidFill>
              </a:rPr>
              <a:t>Facts</a:t>
            </a:r>
            <a:r>
              <a:rPr lang="nl-BE" dirty="0">
                <a:solidFill>
                  <a:srgbClr val="00B050"/>
                </a:solidFill>
              </a:rPr>
              <a:t> and </a:t>
            </a:r>
            <a:r>
              <a:rPr lang="nl-BE" dirty="0" err="1">
                <a:solidFill>
                  <a:srgbClr val="00B050"/>
                </a:solidFill>
              </a:rPr>
              <a:t>figures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4104456" cy="4536504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French-speaking part of Belgium</a:t>
            </a:r>
          </a:p>
          <a:p>
            <a:pPr algn="l"/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</a:rPr>
              <a:t>Only a few operational water and </a:t>
            </a:r>
            <a:r>
              <a:rPr lang="en-US" sz="2800" dirty="0" smtClean="0">
                <a:solidFill>
                  <a:srgbClr val="002060"/>
                </a:solidFill>
              </a:rPr>
              <a:t>windmills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</a:rPr>
              <a:t>Local initiatives. No umbrella organization.</a:t>
            </a:r>
          </a:p>
          <a:p>
            <a:pPr algn="l"/>
            <a:endParaRPr lang="nl-BE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455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5962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Umbrella </a:t>
            </a:r>
            <a:r>
              <a:rPr lang="en-US" dirty="0">
                <a:solidFill>
                  <a:srgbClr val="00B050"/>
                </a:solidFill>
              </a:rPr>
              <a:t>mill associations in Flanders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Advisory bodies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Molenforum</a:t>
            </a:r>
            <a:r>
              <a:rPr lang="en-US" dirty="0" smtClean="0"/>
              <a:t> </a:t>
            </a:r>
            <a:r>
              <a:rPr lang="en-US" dirty="0"/>
              <a:t>Vlaanderen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deals with mill-related topics and discusses them with the </a:t>
            </a:r>
            <a:r>
              <a:rPr lang="en-US" sz="2800" dirty="0" smtClean="0"/>
              <a:t>competent tangible/immovable heritage </a:t>
            </a:r>
            <a:r>
              <a:rPr lang="en-US" sz="2800" dirty="0"/>
              <a:t>institute</a:t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err="1" smtClean="0"/>
              <a:t>Levende</a:t>
            </a:r>
            <a:r>
              <a:rPr lang="en-US" dirty="0" smtClean="0"/>
              <a:t> </a:t>
            </a:r>
            <a:r>
              <a:rPr lang="en-US" dirty="0" err="1" smtClean="0"/>
              <a:t>Molens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Afbeelding 2" descr="Logo van Levende Molens vz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661248"/>
            <a:ext cx="35071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80928"/>
            <a:ext cx="1990231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Millers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600200"/>
            <a:ext cx="295232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About 1,000 (trained) voluntary millers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4 professional millers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5433578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nl-BE" sz="2400" dirty="0"/>
              <a:t/>
            </a:r>
            <a:br>
              <a:rPr lang="nl-BE" sz="2400" dirty="0"/>
            </a:br>
            <a:r>
              <a:rPr lang="nl-BE" dirty="0">
                <a:solidFill>
                  <a:srgbClr val="00B050"/>
                </a:solidFill>
              </a:rPr>
              <a:t>Recognition of the Craft of the Miller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340768"/>
            <a:ext cx="4618856" cy="5112568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/>
              <a:t>Also in Flanders</a:t>
            </a:r>
          </a:p>
          <a:p>
            <a:pPr>
              <a:buNone/>
            </a:pPr>
            <a:endParaRPr lang="en-US" sz="5100" dirty="0"/>
          </a:p>
          <a:p>
            <a:r>
              <a:rPr lang="en-US" sz="5100" dirty="0"/>
              <a:t>(voluntary) millers </a:t>
            </a:r>
            <a:r>
              <a:rPr lang="en-US" sz="5100" dirty="0" smtClean="0"/>
              <a:t>hand </a:t>
            </a:r>
            <a:r>
              <a:rPr lang="en-US" sz="5100" dirty="0"/>
              <a:t>their skills and traditions down to the next </a:t>
            </a:r>
            <a:r>
              <a:rPr lang="en-US" sz="5100" dirty="0" smtClean="0"/>
              <a:t>generation (since 1970)</a:t>
            </a:r>
          </a:p>
          <a:p>
            <a:pPr>
              <a:buNone/>
            </a:pPr>
            <a:endParaRPr lang="en-US" sz="5100" dirty="0"/>
          </a:p>
          <a:p>
            <a:r>
              <a:rPr lang="en-US" sz="5100" dirty="0"/>
              <a:t>The National Food and Drug Organization authorizes the trade in foodstuffs produced by millers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585992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>
                <a:solidFill>
                  <a:srgbClr val="00B050"/>
                </a:solidFill>
              </a:rPr>
              <a:t>Mill</a:t>
            </a:r>
            <a:r>
              <a:rPr lang="nl-BE" dirty="0" smtClean="0">
                <a:solidFill>
                  <a:srgbClr val="00B050"/>
                </a:solidFill>
              </a:rPr>
              <a:t> </a:t>
            </a:r>
            <a:r>
              <a:rPr lang="nl-BE" dirty="0" err="1" smtClean="0">
                <a:solidFill>
                  <a:srgbClr val="00B050"/>
                </a:solidFill>
              </a:rPr>
              <a:t>preservation</a:t>
            </a:r>
            <a:r>
              <a:rPr lang="nl-BE" dirty="0" smtClean="0">
                <a:solidFill>
                  <a:srgbClr val="00B050"/>
                </a:solidFill>
              </a:rPr>
              <a:t> =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9512" y="2204864"/>
            <a:ext cx="44644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200" dirty="0"/>
              <a:t>֍</a:t>
            </a:r>
            <a:r>
              <a:rPr lang="nl-BE" dirty="0"/>
              <a:t> </a:t>
            </a:r>
            <a:r>
              <a:rPr lang="nl-BE" sz="3200" dirty="0" err="1" smtClean="0">
                <a:solidFill>
                  <a:schemeClr val="accent2">
                    <a:lumMod val="75000"/>
                  </a:schemeClr>
                </a:solidFill>
              </a:rPr>
              <a:t>maintenance</a:t>
            </a:r>
            <a:r>
              <a:rPr lang="nl-BE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dirty="0">
                <a:solidFill>
                  <a:schemeClr val="accent2">
                    <a:lumMod val="75000"/>
                  </a:schemeClr>
                </a:solidFill>
              </a:rPr>
              <a:t>(teamwork)</a:t>
            </a:r>
            <a:br>
              <a:rPr lang="nl-BE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nl-BE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y-AM" sz="3200" dirty="0" smtClean="0"/>
              <a:t>֍ </a:t>
            </a:r>
            <a:r>
              <a:rPr lang="nl-BE" sz="3200" b="1" dirty="0" smtClean="0">
                <a:solidFill>
                  <a:schemeClr val="accent2">
                    <a:lumMod val="75000"/>
                  </a:schemeClr>
                </a:solidFill>
              </a:rPr>
              <a:t>train </a:t>
            </a:r>
            <a:r>
              <a:rPr lang="nl-BE" sz="3200" b="1" dirty="0" err="1" smtClean="0">
                <a:solidFill>
                  <a:schemeClr val="accent2">
                    <a:lumMod val="75000"/>
                  </a:schemeClr>
                </a:solidFill>
              </a:rPr>
              <a:t>new</a:t>
            </a:r>
            <a:r>
              <a:rPr lang="nl-BE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b="1" dirty="0" err="1">
                <a:solidFill>
                  <a:schemeClr val="accent2">
                    <a:lumMod val="75000"/>
                  </a:schemeClr>
                </a:solidFill>
              </a:rPr>
              <a:t>millers</a:t>
            </a:r>
            <a:endParaRPr lang="nl-BE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BE" sz="32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nl-BE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y-AM" sz="3200" dirty="0"/>
              <a:t>֍</a:t>
            </a:r>
            <a:r>
              <a:rPr lang="nl-BE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dirty="0" err="1" smtClean="0">
                <a:solidFill>
                  <a:schemeClr val="accent2">
                    <a:lumMod val="75000"/>
                  </a:schemeClr>
                </a:solidFill>
              </a:rPr>
              <a:t>mill</a:t>
            </a:r>
            <a:r>
              <a:rPr lang="nl-BE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accent2">
                    <a:lumMod val="75000"/>
                  </a:schemeClr>
                </a:solidFill>
              </a:rPr>
              <a:t>days</a:t>
            </a:r>
            <a:endParaRPr lang="nl-BE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BE" sz="3200" dirty="0" smtClean="0"/>
          </a:p>
          <a:p>
            <a:r>
              <a:rPr lang="hy-AM" sz="3200" dirty="0" smtClean="0"/>
              <a:t>֍</a:t>
            </a:r>
            <a:r>
              <a:rPr lang="nl-BE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dirty="0" err="1" smtClean="0">
                <a:solidFill>
                  <a:schemeClr val="accent2">
                    <a:lumMod val="75000"/>
                  </a:schemeClr>
                </a:solidFill>
              </a:rPr>
              <a:t>selling</a:t>
            </a:r>
            <a:r>
              <a:rPr lang="nl-BE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3200" dirty="0" err="1" smtClean="0">
                <a:solidFill>
                  <a:schemeClr val="accent2">
                    <a:lumMod val="75000"/>
                  </a:schemeClr>
                </a:solidFill>
              </a:rPr>
              <a:t>flour</a:t>
            </a:r>
            <a:r>
              <a:rPr lang="nl-BE" sz="32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nl-BE" sz="3200" dirty="0" err="1" smtClean="0">
                <a:solidFill>
                  <a:schemeClr val="accent2">
                    <a:lumMod val="75000"/>
                  </a:schemeClr>
                </a:solidFill>
              </a:rPr>
              <a:t>oil</a:t>
            </a:r>
            <a:r>
              <a:rPr lang="nl-BE" sz="32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nl-BE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eennieuwevlo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653946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Government involvement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sz="3100" dirty="0"/>
              <a:t>subsidizes restoration and maintenance work: ± 60%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highly complex organization of the State → confusing separation between authorities in charge of </a:t>
            </a:r>
            <a:br>
              <a:rPr lang="en-US" sz="3100" dirty="0"/>
            </a:br>
            <a:r>
              <a:rPr lang="en-US" sz="3100" dirty="0"/>
              <a:t>intangible and those responsible for tangible heritage!</a:t>
            </a:r>
            <a:br>
              <a:rPr lang="en-US" sz="31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In addition: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>
                <a:solidFill>
                  <a:srgbClr val="7030A0"/>
                </a:solidFill>
              </a:rPr>
              <a:t>their rules change too often</a:t>
            </a:r>
            <a:br>
              <a:rPr lang="en-US" sz="3200" b="1" dirty="0">
                <a:solidFill>
                  <a:srgbClr val="7030A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No consistent long-term policy</a:t>
            </a:r>
            <a:br>
              <a:rPr lang="en-US" sz="3200" b="1" dirty="0">
                <a:solidFill>
                  <a:srgbClr val="7030A0"/>
                </a:solidFill>
              </a:rPr>
            </a:b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80920" cy="5544616"/>
          </a:xfrm>
        </p:spPr>
        <p:txBody>
          <a:bodyPr>
            <a:normAutofit fontScale="90000"/>
          </a:bodyPr>
          <a:lstStyle/>
          <a:p>
            <a:pPr algn="l"/>
            <a:r>
              <a:rPr lang="nl-BE" dirty="0">
                <a:solidFill>
                  <a:srgbClr val="00B050"/>
                </a:solidFill>
              </a:rPr>
              <a:t/>
            </a:r>
            <a:br>
              <a:rPr lang="nl-BE" dirty="0">
                <a:solidFill>
                  <a:srgbClr val="00B050"/>
                </a:solidFill>
              </a:rPr>
            </a:br>
            <a:r>
              <a:rPr lang="nl-BE" dirty="0">
                <a:solidFill>
                  <a:srgbClr val="00B050"/>
                </a:solidFill>
              </a:rPr>
              <a:t/>
            </a:r>
            <a:br>
              <a:rPr lang="nl-BE" dirty="0">
                <a:solidFill>
                  <a:srgbClr val="00B050"/>
                </a:solidFill>
              </a:rPr>
            </a:br>
            <a:r>
              <a:rPr lang="nl-BE" dirty="0">
                <a:solidFill>
                  <a:srgbClr val="00B050"/>
                </a:solidFill>
              </a:rPr>
              <a:t>Training</a:t>
            </a:r>
            <a:br>
              <a:rPr lang="nl-BE" dirty="0">
                <a:solidFill>
                  <a:srgbClr val="00B05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>֍ increase in the number of </a:t>
            </a:r>
            <a:br>
              <a:rPr lang="en-US" sz="3100" dirty="0"/>
            </a:br>
            <a:r>
              <a:rPr lang="en-US" sz="3100" dirty="0"/>
              <a:t>participants in the millers’ </a:t>
            </a:r>
            <a:br>
              <a:rPr lang="en-US" sz="3100" dirty="0"/>
            </a:br>
            <a:r>
              <a:rPr lang="en-US" sz="3100" dirty="0"/>
              <a:t>course: ± 100 every 2 years 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֍ topics: history, craft of the miller, safety, mill functions, cereals, weather forecast, folklore...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֍ more focus on “enthusiasm”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֍ training of guides </a:t>
            </a:r>
            <a:br>
              <a:rPr lang="en-US" sz="3100" dirty="0"/>
            </a:br>
            <a:r>
              <a:rPr lang="en-US" sz="3100" dirty="0"/>
              <a:t>     (educational guidance for children, adults).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4" name="Picture 2" descr="d:\Users\Beheerder\Documents\molenfoto's\molenspresentatieextra\Verrebeekmolen …Damien_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836712"/>
            <a:ext cx="4169104" cy="27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50"/>
                </a:solidFill>
              </a:rPr>
              <a:t>Training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12776"/>
            <a:ext cx="4320480" cy="5040560"/>
          </a:xfrm>
        </p:spPr>
        <p:txBody>
          <a:bodyPr>
            <a:normAutofit/>
          </a:bodyPr>
          <a:lstStyle/>
          <a:p>
            <a:r>
              <a:rPr lang="en-US" sz="2600" dirty="0"/>
              <a:t>10 theoretical sessions + visit to mills</a:t>
            </a:r>
          </a:p>
          <a:p>
            <a:r>
              <a:rPr lang="en-US" sz="2600" dirty="0"/>
              <a:t>100 hours of practical training focusing on several types of mills (2 years)</a:t>
            </a:r>
          </a:p>
          <a:p>
            <a:r>
              <a:rPr lang="en-US" sz="2600" dirty="0"/>
              <a:t>special training days </a:t>
            </a:r>
          </a:p>
          <a:p>
            <a:r>
              <a:rPr lang="en-US" sz="2600" dirty="0"/>
              <a:t>theoretical exam </a:t>
            </a: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     (</a:t>
            </a:r>
            <a:r>
              <a:rPr lang="en-US" sz="2600" dirty="0"/>
              <a:t>multiple choice</a:t>
            </a:r>
            <a:r>
              <a:rPr lang="en-US" sz="2600" dirty="0" smtClean="0"/>
              <a:t>)</a:t>
            </a:r>
            <a:endParaRPr lang="en-US" sz="2600" dirty="0"/>
          </a:p>
          <a:p>
            <a:r>
              <a:rPr lang="en-US" sz="2600" dirty="0"/>
              <a:t>practical exam </a:t>
            </a:r>
          </a:p>
          <a:p>
            <a:pPr>
              <a:buNone/>
            </a:pPr>
            <a:r>
              <a:rPr lang="en-US" sz="2600" dirty="0"/>
              <a:t>     </a:t>
            </a:r>
            <a:r>
              <a:rPr lang="en-US" sz="2600" b="1" dirty="0"/>
              <a:t>(including </a:t>
            </a:r>
            <a:r>
              <a:rPr lang="en-US" sz="2600" b="1" dirty="0" smtClean="0"/>
              <a:t>grain grinding/</a:t>
            </a:r>
          </a:p>
          <a:p>
            <a:pPr>
              <a:buNone/>
            </a:pPr>
            <a:r>
              <a:rPr lang="en-US" sz="2600" b="1" dirty="0" smtClean="0"/>
              <a:t>      oil pressing test</a:t>
            </a:r>
            <a:r>
              <a:rPr lang="en-US" sz="2600" dirty="0"/>
              <a:t>)</a:t>
            </a:r>
          </a:p>
          <a:p>
            <a:endParaRPr lang="nl-BE" dirty="0"/>
          </a:p>
        </p:txBody>
      </p:sp>
      <p:pic>
        <p:nvPicPr>
          <p:cNvPr id="4" name="Picture 1" descr="FotoSketcher - IMG_1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916832"/>
            <a:ext cx="4716016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437</Words>
  <Application>Microsoft Office PowerPoint</Application>
  <PresentationFormat>Diavoorstelling (4:3)</PresentationFormat>
  <Paragraphs>67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Office-thema</vt:lpstr>
      <vt:lpstr>Facts and figures</vt:lpstr>
      <vt:lpstr>Facts and figures</vt:lpstr>
      <vt:lpstr>     Umbrella mill associations in Flanders Advisory bodies  Molenforum Vlaanderen deals with mill-related topics and discusses them with the competent tangible/immovable heritage institute  Levende Molens    </vt:lpstr>
      <vt:lpstr>Millers</vt:lpstr>
      <vt:lpstr> Recognition of the Craft of the Miller</vt:lpstr>
      <vt:lpstr>Mill preservation =</vt:lpstr>
      <vt:lpstr>Government involvement  subsidizes restoration and maintenance work: ± 60%  highly complex organization of the State → confusing separation between authorities in charge of  intangible and those responsible for tangible heritage!  In addition:   their rules change too often No consistent long-term policy </vt:lpstr>
      <vt:lpstr>  Training  ֍ increase in the number of  participants in the millers’  course: ± 100 every 2 years   ֍ topics: history, craft of the miller, safety, mill functions, cereals, weather forecast, folklore...  ֍ more focus on “enthusiasm”  ֍ training of guides       (educational guidance for children, adults).  </vt:lpstr>
      <vt:lpstr>Training</vt:lpstr>
      <vt:lpstr>Issues/objectives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Beheerder</dc:creator>
  <cp:lastModifiedBy>Nicole Bakker</cp:lastModifiedBy>
  <cp:revision>165</cp:revision>
  <dcterms:created xsi:type="dcterms:W3CDTF">2020-10-12T06:24:31Z</dcterms:created>
  <dcterms:modified xsi:type="dcterms:W3CDTF">2020-10-31T07:25:10Z</dcterms:modified>
</cp:coreProperties>
</file>